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2" r:id="rId2"/>
  </p:sldMasterIdLst>
  <p:notesMasterIdLst>
    <p:notesMasterId r:id="rId10"/>
  </p:notesMasterIdLst>
  <p:sldIdLst>
    <p:sldId id="482" r:id="rId3"/>
    <p:sldId id="483" r:id="rId4"/>
    <p:sldId id="484" r:id="rId5"/>
    <p:sldId id="485" r:id="rId6"/>
    <p:sldId id="486" r:id="rId7"/>
    <p:sldId id="487" r:id="rId8"/>
    <p:sldId id="48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>
        <p:scale>
          <a:sx n="60" d="100"/>
          <a:sy n="60" d="100"/>
        </p:scale>
        <p:origin x="140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D70192-259E-4B69-98FD-70C7043C4D88}" type="datetimeFigureOut">
              <a:rPr lang="en-US" smtClean="0"/>
              <a:pPr/>
              <a:t>5/30/2021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116D9C-1955-4412-97E1-74B7BBFC2F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57200" y="1752600"/>
            <a:ext cx="6629400" cy="2590800"/>
          </a:xfrm>
        </p:spPr>
        <p:txBody>
          <a:bodyPr anchor="t"/>
          <a:lstStyle>
            <a:lvl1pPr algn="ct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6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B992530-92A3-44B4-96DF-B2605C41FE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6275E-019F-4DBF-9570-2B2CFE581B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E3C3C-488C-4C21-8865-BBB9440A0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E0CA6-51E5-4909-A9E7-74F83F1586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2F71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EE149-5D86-4BF5-BCC2-4D8A9996A7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431925" y="36513"/>
            <a:ext cx="184150" cy="36671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584325" y="265113"/>
            <a:ext cx="6950075" cy="3667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52400" y="0"/>
            <a:ext cx="8778875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431925" y="265113"/>
            <a:ext cx="184150" cy="36671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7F2A4EA7-F13F-43F3-A75F-8AA8F92E94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1876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924232"/>
            <a:ext cx="9144001" cy="50970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504" y="6625655"/>
            <a:ext cx="7893496" cy="162014"/>
          </a:xfrm>
        </p:spPr>
        <p:txBody>
          <a:bodyPr/>
          <a:lstStyle>
            <a:lvl1pPr algn="ctr">
              <a:defRPr b="1">
                <a:ln>
                  <a:noFill/>
                </a:ln>
                <a:solidFill>
                  <a:srgbClr val="002060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4408" y="6625655"/>
            <a:ext cx="538376" cy="115713"/>
          </a:xfrm>
        </p:spPr>
        <p:txBody>
          <a:bodyPr/>
          <a:lstStyle>
            <a:lvl1pPr>
              <a:defRPr sz="1800" b="1">
                <a:solidFill>
                  <a:srgbClr val="002060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981135-CAE6-4192-AE0D-CFEB106D2B27}"/>
              </a:ext>
            </a:extLst>
          </p:cNvPr>
          <p:cNvSpPr/>
          <p:nvPr userDrawn="1"/>
        </p:nvSpPr>
        <p:spPr>
          <a:xfrm>
            <a:off x="0" y="-9832"/>
            <a:ext cx="9144000" cy="9144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n>
                <a:solidFill>
                  <a:schemeClr val="bg1"/>
                </a:solidFill>
              </a:ln>
              <a:solidFill>
                <a:schemeClr val="bg1">
                  <a:alpha val="85000"/>
                </a:schemeClr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EB312E0-886D-471E-A8FF-D96F41F33C4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01000" y="-23019"/>
            <a:ext cx="1143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9953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2A4EA7-F13F-43F3-A75F-8AA8F92E94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4730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C7008-F5ED-4269-A898-E084C9C899C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936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6BB36-18C6-4FE9-B805-A8C3DE15B0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86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696200" cy="9906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91265"/>
            <a:ext cx="8610600" cy="4678363"/>
          </a:xfr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01000" y="0"/>
            <a:ext cx="1143000" cy="228600"/>
          </a:xfrm>
        </p:spPr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6ED7B-5CA3-4472-B01C-99CB7689D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9832"/>
            <a:ext cx="9144000" cy="9144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29D3AF6-13DD-4098-9AD3-7329A973533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01000" y="0"/>
            <a:ext cx="1143000" cy="914400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8C28FB-DE10-4C5E-A921-43ECF992E8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4948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ABB723-660E-4467-8A37-055799D186E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690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10998E90-0A32-499E-B1BB-FF45A4E227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0045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E766B00E-CF0F-496B-9F75-F8C31B645E5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6132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26275E-019F-4DBF-9570-2B2CFE581B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7164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4E3C3C-488C-4C21-8865-BBB9440A05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202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33600"/>
            <a:ext cx="6629400" cy="1826363"/>
          </a:xfrm>
        </p:spPr>
        <p:txBody>
          <a:bodyPr tIns="0" bIns="0" anchor="t">
            <a:noAutofit/>
          </a:bodyPr>
          <a:lstStyle>
            <a:lvl1pPr algn="l">
              <a:buNone/>
              <a:defRPr sz="6600" b="1" cap="none" spc="0" baseline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ush Script MT" pitchFamily="66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924800" y="0"/>
            <a:ext cx="1219200" cy="284163"/>
          </a:xfrm>
        </p:spPr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217A7-E8DB-44FD-ABFD-9152337CD6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 b="1"/>
            </a:lvl1pPr>
            <a:lvl2pPr>
              <a:defRPr sz="2200" b="1"/>
            </a:lvl2pPr>
            <a:lvl3pPr>
              <a:defRPr sz="20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 b="1"/>
            </a:lvl1pPr>
            <a:lvl2pPr>
              <a:defRPr sz="2200" b="1"/>
            </a:lvl2pPr>
            <a:lvl3pPr>
              <a:defRPr sz="20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01000" y="0"/>
            <a:ext cx="1143000" cy="365125"/>
          </a:xfrm>
        </p:spPr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C7008-F5ED-4269-A898-E084C9C899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01000" y="0"/>
            <a:ext cx="1143000" cy="365125"/>
          </a:xfrm>
        </p:spPr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6BB36-18C6-4FE9-B805-A8C3DE15B0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C28FB-DE10-4C5E-A921-43ECF992E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BB723-660E-4467-8A37-055799D18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 b="1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 b="1"/>
            </a:lvl1pPr>
            <a:lvl2pPr>
              <a:defRPr sz="2400" b="1"/>
            </a:lvl2pPr>
            <a:lvl3pPr>
              <a:defRPr sz="2200" b="1"/>
            </a:lvl3pPr>
            <a:lvl4pPr>
              <a:defRPr sz="2000" b="1"/>
            </a:lvl4pPr>
            <a:lvl5pPr>
              <a:defRPr sz="20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98E90-0A32-499E-B1BB-FF45A4E227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2600" y="1219200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rgbClr val="FFD03B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62600" y="2743200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 b="1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6B00E-CF0F-496B-9F75-F8C31B645E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5410200"/>
            <a:ext cx="9144000" cy="14541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099" name="Title Placeholder 8"/>
          <p:cNvSpPr>
            <a:spLocks noGrp="1"/>
          </p:cNvSpPr>
          <p:nvPr>
            <p:ph type="title"/>
          </p:nvPr>
        </p:nvSpPr>
        <p:spPr bwMode="auto">
          <a:xfrm>
            <a:off x="304800" y="152400"/>
            <a:ext cx="7620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4100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304800" y="1371600"/>
            <a:ext cx="76200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1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1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1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F2A4EA7-F13F-43F3-A75F-8AA8F92E94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9" descr="iarelogo.JP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305800" y="0"/>
            <a:ext cx="8382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2F71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11" name="Picture 9" descr="iarelogo.JP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86776" y="0"/>
            <a:ext cx="8382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/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b="1" kern="1200">
          <a:solidFill>
            <a:srgbClr val="FFD03B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FFD03B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FFD03B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FFD03B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FFD03B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rgbClr val="FFD03B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rgbClr val="FFD03B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rgbClr val="FFD03B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rgbClr val="FFD03B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7205" y="6510562"/>
            <a:ext cx="7779569" cy="196230"/>
          </a:xfrm>
          <a:prstGeom prst="rect">
            <a:avLst/>
          </a:prstGeom>
        </p:spPr>
        <p:txBody>
          <a:bodyPr vert="horz" lIns="91440" tIns="45720" rIns="91440" bIns="45720" rtlCol="0" anchor="ctr" anchorCtr="1"/>
          <a:lstStyle>
            <a:lvl1pPr algn="l">
              <a:defRPr sz="950" b="1">
                <a:solidFill>
                  <a:srgbClr val="002060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3522" y="6761162"/>
            <a:ext cx="798998" cy="196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400" b="1">
                <a:ln>
                  <a:noFill/>
                </a:ln>
                <a:solidFill>
                  <a:srgbClr val="002060">
                    <a:alpha val="20000"/>
                  </a:srgbClr>
                </a:solidFill>
                <a:latin typeface="+mj-lt"/>
              </a:defRPr>
            </a:lvl1pPr>
          </a:lstStyle>
          <a:p>
            <a:pPr>
              <a:defRPr/>
            </a:pPr>
            <a:fld id="{7F2A4EA7-F13F-43F3-A75F-8AA8F92E94B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9" descr="iarelogo.JPG">
            <a:extLst>
              <a:ext uri="{FF2B5EF4-FFF2-40B4-BE49-F238E27FC236}">
                <a16:creationId xmlns:a16="http://schemas.microsoft.com/office/drawing/2014/main" id="{839266DC-9B3F-4D45-A256-2067344A6AF3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305800" y="0"/>
            <a:ext cx="8382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822EEF6-5AB3-4A04-BD61-B94BD73F7243}"/>
              </a:ext>
            </a:extLst>
          </p:cNvPr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2F71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9" name="Picture 9" descr="iarelogo.JPG">
            <a:extLst>
              <a:ext uri="{FF2B5EF4-FFF2-40B4-BE49-F238E27FC236}">
                <a16:creationId xmlns:a16="http://schemas.microsoft.com/office/drawing/2014/main" id="{2AE24995-5F57-42D7-A8F8-7B925B6EDA0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86776" y="0"/>
            <a:ext cx="8382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13581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116632"/>
            <a:ext cx="7884973" cy="684312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N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Regular Languages and Regular Expression</a:t>
            </a:r>
            <a:endParaRPr lang="en-IN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Prepared By : Dr K RAJENDRA PRASAD, ASSOCIATE PROFESSOR, DEPT. OF CSE , RGMCET (Autonomous), NANDYAL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018702-A0B0-495A-872F-3E4BE195167A}"/>
              </a:ext>
            </a:extLst>
          </p:cNvPr>
          <p:cNvSpPr txBox="1"/>
          <p:nvPr/>
        </p:nvSpPr>
        <p:spPr>
          <a:xfrm>
            <a:off x="467545" y="1484784"/>
            <a:ext cx="7884972" cy="86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N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 </a:t>
            </a:r>
            <a:r>
              <a:rPr lang="en-IN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Regular Expression</a:t>
            </a:r>
            <a:r>
              <a:rPr lang="en-IN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 a pattern that describes a set of strings that matches the pattern.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8709BEB-FE97-46B4-88D9-76FB76D4C680}"/>
              </a:ext>
            </a:extLst>
          </p:cNvPr>
          <p:cNvSpPr txBox="1"/>
          <p:nvPr/>
        </p:nvSpPr>
        <p:spPr>
          <a:xfrm>
            <a:off x="467545" y="2797417"/>
            <a:ext cx="7884972" cy="12584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N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languages accepted by finite automata are </a:t>
            </a:r>
            <a:r>
              <a:rPr lang="en-IN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regular languages</a:t>
            </a:r>
            <a:r>
              <a:rPr lang="en-IN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these languages are easily described by simple expressions called regular expressions. 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867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116632"/>
            <a:ext cx="7884973" cy="684312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N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Regular Languages and Regular Expression</a:t>
            </a:r>
            <a:endParaRPr lang="en-IN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Prepared By : Dr K RAJENDRA PRASAD, ASSOCIATE PROFESSOR, DEPT. OF CSE , RGMCET (Autonomous), NANDYAL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04B3993-FF76-4885-9B62-CAF20C6C491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68760"/>
            <a:ext cx="8387248" cy="47525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10803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116632"/>
            <a:ext cx="7884973" cy="684312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N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Regular Languages and Regular Expression</a:t>
            </a:r>
            <a:endParaRPr lang="en-IN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Prepared By : Dr K RAJENDRA PRASAD, ASSOCIATE PROFESSOR, DEPT. OF CSE , RGMCET (Autonomous), NANDYAL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155D05F-02A3-49D7-B3C6-B6CFA6E4FACA}"/>
              </a:ext>
            </a:extLst>
          </p:cNvPr>
          <p:cNvSpPr txBox="1"/>
          <p:nvPr/>
        </p:nvSpPr>
        <p:spPr>
          <a:xfrm>
            <a:off x="611560" y="1412777"/>
            <a:ext cx="8424936" cy="42226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N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Examples: </a:t>
            </a:r>
            <a:endParaRPr lang="en-IN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N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 ∑={</a:t>
            </a:r>
            <a:r>
              <a:rPr lang="en-IN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a,b</a:t>
            </a:r>
            <a:r>
              <a:rPr lang="en-IN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n-IN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is a regular expression 			(Rule 1)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n-IN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є is a regular expression 			(Rule 1)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n-IN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Φ is a regular expression 			(Rule 1)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n-IN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+ b is a regular expression 		(Rule 2)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n-IN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 is a regular expression			(Rule 3)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n-IN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n-IN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IN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 a regular expression			(Rule 4)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n-IN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(a) is a regular expression 		            (Rule 5)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IN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 + a </a:t>
            </a:r>
            <a:r>
              <a:rPr lang="en-IN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IN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</a:t>
            </a:r>
            <a:r>
              <a:rPr lang="en-IN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IN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 a regular expression	            (Rule 6)</a:t>
            </a:r>
          </a:p>
        </p:txBody>
      </p:sp>
    </p:spTree>
    <p:extLst>
      <p:ext uri="{BB962C8B-B14F-4D97-AF65-F5344CB8AC3E}">
        <p14:creationId xmlns:p14="http://schemas.microsoft.com/office/powerpoint/2010/main" val="3813018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116632"/>
            <a:ext cx="7884973" cy="684312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N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Regular Languages and Regular Expression</a:t>
            </a:r>
            <a:endParaRPr lang="en-IN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Prepared By : Dr K RAJENDRA PRASAD, ASSOCIATE PROFESSOR, DEPT. OF CSE , RGMCET (Autonomous), NANDYAL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358FD46-78D3-4391-8CBE-2D67555CF5E7}"/>
              </a:ext>
            </a:extLst>
          </p:cNvPr>
          <p:cNvSpPr txBox="1"/>
          <p:nvPr/>
        </p:nvSpPr>
        <p:spPr>
          <a:xfrm>
            <a:off x="0" y="967943"/>
            <a:ext cx="9144000" cy="43350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en-IN" sz="23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Problems on Regular Expressions</a:t>
            </a:r>
            <a:endParaRPr lang="en-IN" sz="23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n-IN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Find the regular expressions on following</a:t>
            </a:r>
          </a:p>
          <a:p>
            <a:pPr marL="457200" algn="just">
              <a:lnSpc>
                <a:spcPct val="107000"/>
              </a:lnSpc>
            </a:pPr>
            <a:r>
              <a:rPr lang="en-IN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lphaLcPeriod"/>
            </a:pPr>
            <a:r>
              <a:rPr lang="en-IN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language consists of all the words (or strings) over {</a:t>
            </a:r>
            <a:r>
              <a:rPr lang="en-IN" sz="23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a,b</a:t>
            </a:r>
            <a:r>
              <a:rPr lang="en-IN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} ending in b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lphaLcPeriod"/>
            </a:pPr>
            <a:r>
              <a:rPr lang="en-IN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language consists of all the words (or strings) over {0,1} ending in 0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lphaLcPeriod"/>
            </a:pPr>
            <a:r>
              <a:rPr lang="en-IN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language consists of all the words (or strings) over {</a:t>
            </a:r>
            <a:r>
              <a:rPr lang="en-IN" sz="23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a,b</a:t>
            </a:r>
            <a:r>
              <a:rPr lang="en-IN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} starting with a and ending in b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lphaLcPeriod"/>
            </a:pPr>
            <a:r>
              <a:rPr lang="en-IN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language consists of all the words (or strings) over {</a:t>
            </a:r>
            <a:r>
              <a:rPr lang="en-IN" sz="23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a,b</a:t>
            </a:r>
            <a:r>
              <a:rPr lang="en-IN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} having bb as a substring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lphaLcPeriod"/>
            </a:pPr>
            <a:r>
              <a:rPr lang="en-IN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language consists of all the words (or strings) over {</a:t>
            </a:r>
            <a:r>
              <a:rPr lang="en-IN" sz="23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a,b</a:t>
            </a:r>
            <a:r>
              <a:rPr lang="en-IN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} ending in abb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en-IN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language consists of all the words (or strings) over {0,1} ending in 10</a:t>
            </a:r>
          </a:p>
        </p:txBody>
      </p:sp>
    </p:spTree>
    <p:extLst>
      <p:ext uri="{BB962C8B-B14F-4D97-AF65-F5344CB8AC3E}">
        <p14:creationId xmlns:p14="http://schemas.microsoft.com/office/powerpoint/2010/main" val="1739697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116632"/>
            <a:ext cx="7884973" cy="684312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N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Regular Languages and Regular Expression</a:t>
            </a:r>
            <a:endParaRPr lang="en-IN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Prepared By : Dr K RAJENDRA PRASAD, ASSOCIATE PROFESSOR, DEPT. OF CSE , RGMCET (Autonomous), NANDYAL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358FD46-78D3-4391-8CBE-2D67555CF5E7}"/>
              </a:ext>
            </a:extLst>
          </p:cNvPr>
          <p:cNvSpPr txBox="1"/>
          <p:nvPr/>
        </p:nvSpPr>
        <p:spPr>
          <a:xfrm>
            <a:off x="0" y="967943"/>
            <a:ext cx="9144000" cy="4455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en-IN" sz="23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Problems on Regular Expressions</a:t>
            </a:r>
            <a:endParaRPr lang="en-IN" sz="23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7420D55-E4B6-4C7D-896D-87C7B5A9380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060848"/>
            <a:ext cx="8319130" cy="151216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FF6E90D-BA1F-4BBE-8986-AD48E42A882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081" y="3810206"/>
            <a:ext cx="8387248" cy="19933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64509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Prepared By : Dr K RAJENDRA PRASAD, ASSOCIATE PROFESSOR, DEPT. OF CSE , RGMCET (Autonomous), NANDYAL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E760907-AE98-431D-BA9B-01FC7FE2F5AC}"/>
              </a:ext>
            </a:extLst>
          </p:cNvPr>
          <p:cNvSpPr txBox="1"/>
          <p:nvPr/>
        </p:nvSpPr>
        <p:spPr>
          <a:xfrm>
            <a:off x="467544" y="307777"/>
            <a:ext cx="5585428" cy="499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2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Identities for Regular Expressions</a:t>
            </a:r>
            <a:endParaRPr lang="en-IN" sz="2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7E94580-4A24-489B-9DE5-B097B26249C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23331"/>
            <a:ext cx="7776864" cy="43058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196393C-95A0-481C-98FA-B3FD47DAF0E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5021601"/>
            <a:ext cx="6120680" cy="9130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3641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Prepared By : Dr K RAJENDRA PRASAD, ASSOCIATE PROFESSOR, DEPT. OF CSE , RGMCET (Autonomous), NANDYAL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E760907-AE98-431D-BA9B-01FC7FE2F5AC}"/>
              </a:ext>
            </a:extLst>
          </p:cNvPr>
          <p:cNvSpPr txBox="1"/>
          <p:nvPr/>
        </p:nvSpPr>
        <p:spPr>
          <a:xfrm>
            <a:off x="1261538" y="113557"/>
            <a:ext cx="5585428" cy="655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3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Arden’s Theorem</a:t>
            </a:r>
            <a:endParaRPr lang="en-IN" sz="3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93E6F0A-F15E-4568-9729-05016B97F84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52736"/>
            <a:ext cx="8496944" cy="51125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9503193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946</TotalTime>
  <Words>474</Words>
  <Application>Microsoft Office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Berlin Sans FB</vt:lpstr>
      <vt:lpstr>Brush Script MT</vt:lpstr>
      <vt:lpstr>Calibri</vt:lpstr>
      <vt:lpstr>Calibri Light</vt:lpstr>
      <vt:lpstr>Franklin Gothic Book</vt:lpstr>
      <vt:lpstr>Times New Roman</vt:lpstr>
      <vt:lpstr>Wingdings 2</vt:lpstr>
      <vt:lpstr>Technic</vt:lpstr>
      <vt:lpstr>Metropolitan</vt:lpstr>
      <vt:lpstr>Regular Languages and Regular Expression</vt:lpstr>
      <vt:lpstr>Regular Languages and Regular Expression</vt:lpstr>
      <vt:lpstr>Regular Languages and Regular Expression</vt:lpstr>
      <vt:lpstr>Regular Languages and Regular Expression</vt:lpstr>
      <vt:lpstr>Regular Languages and Regular Expression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Sirisha</dc:creator>
  <cp:lastModifiedBy>rajendra prasad</cp:lastModifiedBy>
  <cp:revision>134</cp:revision>
  <dcterms:created xsi:type="dcterms:W3CDTF">2019-07-11T08:42:48Z</dcterms:created>
  <dcterms:modified xsi:type="dcterms:W3CDTF">2021-05-30T14:50:43Z</dcterms:modified>
</cp:coreProperties>
</file>